
<file path=[Content_Types].xml><?xml version="1.0" encoding="utf-8"?>
<Types xmlns="http://schemas.openxmlformats.org/package/2006/content-types">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4"/>
  </p:notesMasterIdLst>
  <p:handoutMasterIdLst>
    <p:handoutMasterId r:id="rId25"/>
  </p:handoutMasterIdLst>
  <p:sldIdLst>
    <p:sldId id="277" r:id="rId4"/>
    <p:sldId id="259" r:id="rId5"/>
    <p:sldId id="280" r:id="rId6"/>
    <p:sldId id="284" r:id="rId7"/>
    <p:sldId id="285" r:id="rId8"/>
    <p:sldId id="286" r:id="rId9"/>
    <p:sldId id="318" r:id="rId10"/>
    <p:sldId id="289" r:id="rId11"/>
    <p:sldId id="257" r:id="rId12"/>
    <p:sldId id="290" r:id="rId13"/>
    <p:sldId id="291" r:id="rId14"/>
    <p:sldId id="292" r:id="rId15"/>
    <p:sldId id="293" r:id="rId16"/>
    <p:sldId id="294" r:id="rId17"/>
    <p:sldId id="295" r:id="rId18"/>
    <p:sldId id="296" r:id="rId19"/>
    <p:sldId id="324" r:id="rId20"/>
    <p:sldId id="322" r:id="rId21"/>
    <p:sldId id="323" r:id="rId22"/>
    <p:sldId id="270" r:id="rId23"/>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39" autoAdjust="0"/>
    <p:restoredTop sz="94724" autoAdjust="0"/>
  </p:normalViewPr>
  <p:slideViewPr>
    <p:cSldViewPr snapToGrid="0" showGuides="1">
      <p:cViewPr varScale="1">
        <p:scale>
          <a:sx n="82" d="100"/>
          <a:sy n="82" d="100"/>
        </p:scale>
        <p:origin x="1464" y="62"/>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428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1.xlsm"/></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1.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2.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3.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4.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8.xlsm"/></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Macro-Enabled_Worksheet9.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Lindgårdens äldreboende</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Tycker att maten smakar bra</c:v>
                </c:pt>
                <c:pt idx="1">
                  <c:v>Känner förtroende för personalen</c:v>
                </c:pt>
                <c:pt idx="2">
                  <c:v>Tycker det är trivsamt utomhus runt boendet</c:v>
                </c:pt>
                <c:pt idx="3">
                  <c:v>Känner sig trygg på sitt äldreboende</c:v>
                </c:pt>
                <c:pt idx="4">
                  <c:v>Får bra bemötande från personalen</c:v>
                </c:pt>
              </c:strCache>
            </c:strRef>
          </c:cat>
          <c:val>
            <c:numRef>
              <c:f>Blad1!$B$2:$B$6</c:f>
              <c:numCache>
                <c:formatCode>General</c:formatCode>
                <c:ptCount val="5"/>
                <c:pt idx="0">
                  <c:v>84</c:v>
                </c:pt>
                <c:pt idx="1">
                  <c:v>86</c:v>
                </c:pt>
                <c:pt idx="2">
                  <c:v>88</c:v>
                </c:pt>
                <c:pt idx="3">
                  <c:v>91</c:v>
                </c:pt>
                <c:pt idx="4">
                  <c:v>93</c:v>
                </c:pt>
              </c:numCache>
            </c:numRef>
          </c:val>
          <c:extLst xmlns:c16r2="http://schemas.microsoft.com/office/drawing/2015/06/char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427301000"/>
        <c:axId val="427301392"/>
      </c:barChart>
      <c:catAx>
        <c:axId val="427301000"/>
        <c:scaling>
          <c:orientation val="minMax"/>
        </c:scaling>
        <c:delete val="1"/>
        <c:axPos val="l"/>
        <c:numFmt formatCode="000\ 00" sourceLinked="0"/>
        <c:majorTickMark val="in"/>
        <c:minorTickMark val="none"/>
        <c:tickLblPos val="none"/>
        <c:crossAx val="427301392"/>
        <c:crosses val="autoZero"/>
        <c:auto val="1"/>
        <c:lblAlgn val="l"/>
        <c:lblOffset val="100"/>
        <c:noMultiLvlLbl val="0"/>
      </c:catAx>
      <c:valAx>
        <c:axId val="427301392"/>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427301000"/>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Lindgårdens äldreboende</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84</c:v>
                </c:pt>
                <c:pt idx="1">
                  <c:v>41</c:v>
                </c:pt>
                <c:pt idx="2">
                  <c:v>84</c:v>
                </c:pt>
              </c:numCache>
            </c:numRef>
          </c:val>
          <c:extLst xmlns:c16r2="http://schemas.microsoft.com/office/drawing/2015/06/chart">
            <c:ext xmlns:c16="http://schemas.microsoft.com/office/drawing/2014/chart" uri="{C3380CC4-5D6E-409C-BE32-E72D297353CC}">
              <c16:uniqueId val="{00000000-83C2-484A-A561-668B5B0B4F8A}"/>
            </c:ext>
          </c:extLst>
        </c:ser>
        <c:ser>
          <c:idx val="1"/>
          <c:order val="1"/>
          <c:tx>
            <c:strRef>
              <c:f>Blad1!$C$1</c:f>
              <c:strCache>
                <c:ptCount val="1"/>
                <c:pt idx="0">
                  <c:v>Jönköping</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84</c:v>
                </c:pt>
                <c:pt idx="1">
                  <c:v>54</c:v>
                </c:pt>
                <c:pt idx="2">
                  <c:v>76</c:v>
                </c:pt>
              </c:numCache>
            </c:numRef>
          </c:val>
          <c:extLst xmlns:c16r2="http://schemas.microsoft.com/office/drawing/2015/06/chart">
            <c:ext xmlns:c16="http://schemas.microsoft.com/office/drawing/2014/chart" uri="{C3380CC4-5D6E-409C-BE32-E72D297353CC}">
              <c16:uniqueId val="{00000001-83C2-484A-A561-668B5B0B4F8A}"/>
            </c:ext>
          </c:extLst>
        </c:ser>
        <c:ser>
          <c:idx val="2"/>
          <c:order val="2"/>
          <c:tx>
            <c:strRef>
              <c:f>Blad1!$D$1</c:f>
              <c:strCache>
                <c:ptCount val="1"/>
                <c:pt idx="0">
                  <c:v>Jönköpings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84</c:v>
                </c:pt>
                <c:pt idx="1">
                  <c:v>53</c:v>
                </c:pt>
                <c:pt idx="2">
                  <c:v>74</c:v>
                </c:pt>
              </c:numCache>
            </c:numRef>
          </c:val>
          <c:extLst xmlns:c16r2="http://schemas.microsoft.com/office/drawing/2015/06/char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82</c:v>
                </c:pt>
                <c:pt idx="1">
                  <c:v>53</c:v>
                </c:pt>
                <c:pt idx="2">
                  <c:v>75</c:v>
                </c:pt>
              </c:numCache>
            </c:numRef>
          </c:val>
          <c:extLst xmlns:c16r2="http://schemas.microsoft.com/office/drawing/2015/06/char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459831632"/>
        <c:axId val="459832024"/>
      </c:barChart>
      <c:catAx>
        <c:axId val="459831632"/>
        <c:scaling>
          <c:orientation val="minMax"/>
        </c:scaling>
        <c:delete val="1"/>
        <c:axPos val="l"/>
        <c:numFmt formatCode="General" sourceLinked="0"/>
        <c:majorTickMark val="in"/>
        <c:minorTickMark val="none"/>
        <c:tickLblPos val="none"/>
        <c:crossAx val="459832024"/>
        <c:crosses val="autoZero"/>
        <c:auto val="1"/>
        <c:lblAlgn val="ctr"/>
        <c:lblOffset val="100"/>
        <c:noMultiLvlLbl val="0"/>
      </c:catAx>
      <c:valAx>
        <c:axId val="45983202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5983163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Lindgårdens äldreboende</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47</c:v>
                </c:pt>
                <c:pt idx="1">
                  <c:v>81</c:v>
                </c:pt>
              </c:numCache>
            </c:numRef>
          </c:val>
          <c:extLst xmlns:c16r2="http://schemas.microsoft.com/office/drawing/2015/06/chart">
            <c:ext xmlns:c16="http://schemas.microsoft.com/office/drawing/2014/chart" uri="{C3380CC4-5D6E-409C-BE32-E72D297353CC}">
              <c16:uniqueId val="{00000000-B047-4DE8-8902-F7E3ED8C769D}"/>
            </c:ext>
          </c:extLst>
        </c:ser>
        <c:ser>
          <c:idx val="1"/>
          <c:order val="1"/>
          <c:tx>
            <c:strRef>
              <c:f>Blad1!$C$1</c:f>
              <c:strCache>
                <c:ptCount val="1"/>
                <c:pt idx="0">
                  <c:v>Jönköping</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46</c:v>
                </c:pt>
                <c:pt idx="1">
                  <c:v>83</c:v>
                </c:pt>
              </c:numCache>
            </c:numRef>
          </c:val>
          <c:extLst xmlns:c16r2="http://schemas.microsoft.com/office/drawing/2015/06/chart">
            <c:ext xmlns:c16="http://schemas.microsoft.com/office/drawing/2014/chart" uri="{C3380CC4-5D6E-409C-BE32-E72D297353CC}">
              <c16:uniqueId val="{00000001-B047-4DE8-8902-F7E3ED8C769D}"/>
            </c:ext>
          </c:extLst>
        </c:ser>
        <c:ser>
          <c:idx val="2"/>
          <c:order val="2"/>
          <c:tx>
            <c:strRef>
              <c:f>Blad1!$D$1</c:f>
              <c:strCache>
                <c:ptCount val="1"/>
                <c:pt idx="0">
                  <c:v>Jönköpings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45</c:v>
                </c:pt>
                <c:pt idx="1">
                  <c:v>82</c:v>
                </c:pt>
              </c:numCache>
            </c:numRef>
          </c:val>
          <c:extLst xmlns:c16r2="http://schemas.microsoft.com/office/drawing/2015/06/char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81</c:v>
                </c:pt>
              </c:numCache>
            </c:numRef>
          </c:val>
          <c:extLst xmlns:c16r2="http://schemas.microsoft.com/office/drawing/2015/06/char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464416464"/>
        <c:axId val="464416856"/>
      </c:barChart>
      <c:catAx>
        <c:axId val="464416464"/>
        <c:scaling>
          <c:orientation val="minMax"/>
        </c:scaling>
        <c:delete val="1"/>
        <c:axPos val="l"/>
        <c:numFmt formatCode="General" sourceLinked="0"/>
        <c:majorTickMark val="in"/>
        <c:minorTickMark val="none"/>
        <c:tickLblPos val="none"/>
        <c:crossAx val="464416856"/>
        <c:crosses val="autoZero"/>
        <c:auto val="1"/>
        <c:lblAlgn val="ctr"/>
        <c:lblOffset val="100"/>
        <c:noMultiLvlLbl val="0"/>
      </c:catAx>
      <c:valAx>
        <c:axId val="464416856"/>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6441646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Lindgårdens äldreboende</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Personalen brukar informera om tillfälliga förändringar</c:v>
                </c:pt>
                <c:pt idx="1">
                  <c:v>Möjligheterna att komma utomhus är bra</c:v>
                </c:pt>
                <c:pt idx="2">
                  <c:v>Vet vart man vänder sig med synpunkter och klagomål</c:v>
                </c:pt>
                <c:pt idx="3">
                  <c:v>Har lätt att få träffa läkare vid behov</c:v>
                </c:pt>
                <c:pt idx="4">
                  <c:v>Besväras inte av ensamhet</c:v>
                </c:pt>
              </c:strCache>
            </c:strRef>
          </c:cat>
          <c:val>
            <c:numRef>
              <c:f>Blad1!$B$2:$B$6</c:f>
              <c:numCache>
                <c:formatCode>General</c:formatCode>
                <c:ptCount val="5"/>
                <c:pt idx="0">
                  <c:v>57</c:v>
                </c:pt>
                <c:pt idx="1">
                  <c:v>53</c:v>
                </c:pt>
                <c:pt idx="2">
                  <c:v>47</c:v>
                </c:pt>
                <c:pt idx="3">
                  <c:v>41</c:v>
                </c:pt>
                <c:pt idx="4">
                  <c:v>24</c:v>
                </c:pt>
              </c:numCache>
            </c:numRef>
          </c:val>
          <c:extLst xmlns:c16r2="http://schemas.microsoft.com/office/drawing/2015/06/char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427302176"/>
        <c:axId val="427302568"/>
      </c:barChart>
      <c:catAx>
        <c:axId val="427302176"/>
        <c:scaling>
          <c:orientation val="minMax"/>
        </c:scaling>
        <c:delete val="1"/>
        <c:axPos val="l"/>
        <c:numFmt formatCode="000\ 00" sourceLinked="0"/>
        <c:majorTickMark val="in"/>
        <c:minorTickMark val="none"/>
        <c:tickLblPos val="none"/>
        <c:crossAx val="427302568"/>
        <c:crosses val="autoZero"/>
        <c:auto val="1"/>
        <c:lblAlgn val="l"/>
        <c:lblOffset val="100"/>
        <c:noMultiLvlLbl val="0"/>
      </c:catAx>
      <c:valAx>
        <c:axId val="427302568"/>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427302176"/>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sv-SE" sz="1050" dirty="0"/>
              <a:t>Lindgårdens äldreboende</a:t>
            </a:r>
          </a:p>
        </c:rich>
      </c:tx>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xmlns:c16r2="http://schemas.microsoft.com/office/drawing/2015/06/char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25</c:v>
                </c:pt>
                <c:pt idx="1">
                  <c:v>6</c:v>
                </c:pt>
              </c:numCache>
            </c:numRef>
          </c:val>
          <c:extLst xmlns:c16r2="http://schemas.microsoft.com/office/drawing/2015/06/char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Lindgårdens äldreboende</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88</c:v>
                </c:pt>
                <c:pt idx="1">
                  <c:v>67</c:v>
                </c:pt>
                <c:pt idx="2">
                  <c:v>81</c:v>
                </c:pt>
                <c:pt idx="3">
                  <c:v>95</c:v>
                </c:pt>
              </c:numCache>
            </c:numRef>
          </c:val>
          <c:extLst xmlns:c16r2="http://schemas.microsoft.com/office/drawing/2015/06/chart">
            <c:ext xmlns:c16="http://schemas.microsoft.com/office/drawing/2014/chart" uri="{C3380CC4-5D6E-409C-BE32-E72D297353CC}">
              <c16:uniqueId val="{00000000-7A04-4E67-939E-78FA9772BE7C}"/>
            </c:ext>
          </c:extLst>
        </c:ser>
        <c:ser>
          <c:idx val="1"/>
          <c:order val="1"/>
          <c:tx>
            <c:strRef>
              <c:f>Blad1!$C$1</c:f>
              <c:strCache>
                <c:ptCount val="1"/>
                <c:pt idx="0">
                  <c:v>Jönköping</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69</c:v>
                </c:pt>
                <c:pt idx="1">
                  <c:v>62</c:v>
                </c:pt>
                <c:pt idx="2">
                  <c:v>78</c:v>
                </c:pt>
                <c:pt idx="3">
                  <c:v>85</c:v>
                </c:pt>
              </c:numCache>
            </c:numRef>
          </c:val>
          <c:extLst xmlns:c16r2="http://schemas.microsoft.com/office/drawing/2015/06/chart">
            <c:ext xmlns:c16="http://schemas.microsoft.com/office/drawing/2014/chart" uri="{C3380CC4-5D6E-409C-BE32-E72D297353CC}">
              <c16:uniqueId val="{00000001-7A04-4E67-939E-78FA9772BE7C}"/>
            </c:ext>
          </c:extLst>
        </c:ser>
        <c:ser>
          <c:idx val="2"/>
          <c:order val="2"/>
          <c:tx>
            <c:strRef>
              <c:f>Blad1!$D$1</c:f>
              <c:strCache>
                <c:ptCount val="1"/>
                <c:pt idx="0">
                  <c:v>Jönköpings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69</c:v>
                </c:pt>
                <c:pt idx="1">
                  <c:v>64</c:v>
                </c:pt>
                <c:pt idx="2">
                  <c:v>76</c:v>
                </c:pt>
                <c:pt idx="3">
                  <c:v>86</c:v>
                </c:pt>
              </c:numCache>
            </c:numRef>
          </c:val>
          <c:extLst xmlns:c16r2="http://schemas.microsoft.com/office/drawing/2015/06/char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67</c:v>
                </c:pt>
                <c:pt idx="1">
                  <c:v>64</c:v>
                </c:pt>
                <c:pt idx="2">
                  <c:v>74</c:v>
                </c:pt>
                <c:pt idx="3">
                  <c:v>87</c:v>
                </c:pt>
              </c:numCache>
            </c:numRef>
          </c:val>
          <c:extLst xmlns:c16r2="http://schemas.microsoft.com/office/drawing/2015/06/char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427303744"/>
        <c:axId val="459824968"/>
      </c:barChart>
      <c:catAx>
        <c:axId val="427303744"/>
        <c:scaling>
          <c:orientation val="minMax"/>
        </c:scaling>
        <c:delete val="1"/>
        <c:axPos val="l"/>
        <c:numFmt formatCode="General" sourceLinked="0"/>
        <c:majorTickMark val="in"/>
        <c:minorTickMark val="none"/>
        <c:tickLblPos val="none"/>
        <c:crossAx val="459824968"/>
        <c:crosses val="autoZero"/>
        <c:auto val="1"/>
        <c:lblAlgn val="ctr"/>
        <c:lblOffset val="100"/>
        <c:noMultiLvlLbl val="0"/>
      </c:catAx>
      <c:valAx>
        <c:axId val="459824968"/>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427303744"/>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Lindgårdens äldreboende</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74</c:v>
                </c:pt>
                <c:pt idx="1">
                  <c:v>84</c:v>
                </c:pt>
              </c:numCache>
            </c:numRef>
          </c:val>
          <c:extLst xmlns:c16r2="http://schemas.microsoft.com/office/drawing/2015/06/chart">
            <c:ext xmlns:c16="http://schemas.microsoft.com/office/drawing/2014/chart" uri="{C3380CC4-5D6E-409C-BE32-E72D297353CC}">
              <c16:uniqueId val="{00000000-7326-4C46-8F86-3F66E243712B}"/>
            </c:ext>
          </c:extLst>
        </c:ser>
        <c:ser>
          <c:idx val="1"/>
          <c:order val="1"/>
          <c:tx>
            <c:strRef>
              <c:f>Blad1!$C$1</c:f>
              <c:strCache>
                <c:ptCount val="1"/>
                <c:pt idx="0">
                  <c:v>Jönköping</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74</c:v>
                </c:pt>
                <c:pt idx="1">
                  <c:v>79</c:v>
                </c:pt>
              </c:numCache>
            </c:numRef>
          </c:val>
          <c:extLst xmlns:c16r2="http://schemas.microsoft.com/office/drawing/2015/06/chart">
            <c:ext xmlns:c16="http://schemas.microsoft.com/office/drawing/2014/chart" uri="{C3380CC4-5D6E-409C-BE32-E72D297353CC}">
              <c16:uniqueId val="{00000001-7326-4C46-8F86-3F66E243712B}"/>
            </c:ext>
          </c:extLst>
        </c:ser>
        <c:ser>
          <c:idx val="2"/>
          <c:order val="2"/>
          <c:tx>
            <c:strRef>
              <c:f>Blad1!$D$1</c:f>
              <c:strCache>
                <c:ptCount val="1"/>
                <c:pt idx="0">
                  <c:v>Jönköpings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74</c:v>
                </c:pt>
                <c:pt idx="1">
                  <c:v>78</c:v>
                </c:pt>
              </c:numCache>
            </c:numRef>
          </c:val>
          <c:extLst xmlns:c16r2="http://schemas.microsoft.com/office/drawing/2015/06/char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70</c:v>
                </c:pt>
                <c:pt idx="1">
                  <c:v>74</c:v>
                </c:pt>
              </c:numCache>
            </c:numRef>
          </c:val>
          <c:extLst xmlns:c16r2="http://schemas.microsoft.com/office/drawing/2015/06/char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459825752"/>
        <c:axId val="459826144"/>
      </c:barChart>
      <c:catAx>
        <c:axId val="459825752"/>
        <c:scaling>
          <c:orientation val="minMax"/>
        </c:scaling>
        <c:delete val="1"/>
        <c:axPos val="l"/>
        <c:numFmt formatCode="General" sourceLinked="0"/>
        <c:majorTickMark val="in"/>
        <c:minorTickMark val="none"/>
        <c:tickLblPos val="none"/>
        <c:crossAx val="459826144"/>
        <c:crosses val="autoZero"/>
        <c:auto val="1"/>
        <c:lblAlgn val="ctr"/>
        <c:lblOffset val="100"/>
        <c:noMultiLvlLbl val="0"/>
      </c:catAx>
      <c:valAx>
        <c:axId val="459826144"/>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5982575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Lindgårdens äldreboende</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60</c:v>
                </c:pt>
                <c:pt idx="1">
                  <c:v>57</c:v>
                </c:pt>
                <c:pt idx="2">
                  <c:v>70</c:v>
                </c:pt>
              </c:numCache>
            </c:numRef>
          </c:val>
          <c:extLst xmlns:c16r2="http://schemas.microsoft.com/office/drawing/2015/06/chart">
            <c:ext xmlns:c16="http://schemas.microsoft.com/office/drawing/2014/chart" uri="{C3380CC4-5D6E-409C-BE32-E72D297353CC}">
              <c16:uniqueId val="{00000000-E3D2-413B-A990-DE66753676D8}"/>
            </c:ext>
          </c:extLst>
        </c:ser>
        <c:ser>
          <c:idx val="1"/>
          <c:order val="1"/>
          <c:tx>
            <c:strRef>
              <c:f>Blad1!$C$1</c:f>
              <c:strCache>
                <c:ptCount val="1"/>
                <c:pt idx="0">
                  <c:v>Jönköping</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61</c:v>
                </c:pt>
                <c:pt idx="1">
                  <c:v>51</c:v>
                </c:pt>
                <c:pt idx="2">
                  <c:v>73</c:v>
                </c:pt>
              </c:numCache>
            </c:numRef>
          </c:val>
          <c:extLst xmlns:c16r2="http://schemas.microsoft.com/office/drawing/2015/06/chart">
            <c:ext xmlns:c16="http://schemas.microsoft.com/office/drawing/2014/chart" uri="{C3380CC4-5D6E-409C-BE32-E72D297353CC}">
              <c16:uniqueId val="{00000001-E3D2-413B-A990-DE66753676D8}"/>
            </c:ext>
          </c:extLst>
        </c:ser>
        <c:ser>
          <c:idx val="2"/>
          <c:order val="2"/>
          <c:tx>
            <c:strRef>
              <c:f>Blad1!$D$1</c:f>
              <c:strCache>
                <c:ptCount val="1"/>
                <c:pt idx="0">
                  <c:v>Jönköpings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60</c:v>
                </c:pt>
                <c:pt idx="1">
                  <c:v>52</c:v>
                </c:pt>
                <c:pt idx="2">
                  <c:v>75</c:v>
                </c:pt>
              </c:numCache>
            </c:numRef>
          </c:val>
          <c:extLst xmlns:c16r2="http://schemas.microsoft.com/office/drawing/2015/06/char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60</c:v>
                </c:pt>
                <c:pt idx="1">
                  <c:v>50</c:v>
                </c:pt>
                <c:pt idx="2">
                  <c:v>74</c:v>
                </c:pt>
              </c:numCache>
            </c:numRef>
          </c:val>
          <c:extLst xmlns:c16r2="http://schemas.microsoft.com/office/drawing/2015/06/char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459826928"/>
        <c:axId val="459827320"/>
      </c:barChart>
      <c:catAx>
        <c:axId val="459826928"/>
        <c:scaling>
          <c:orientation val="minMax"/>
        </c:scaling>
        <c:delete val="1"/>
        <c:axPos val="l"/>
        <c:numFmt formatCode="General" sourceLinked="0"/>
        <c:majorTickMark val="in"/>
        <c:minorTickMark val="none"/>
        <c:tickLblPos val="none"/>
        <c:crossAx val="459827320"/>
        <c:crosses val="autoZero"/>
        <c:auto val="1"/>
        <c:lblAlgn val="ctr"/>
        <c:lblOffset val="100"/>
        <c:noMultiLvlLbl val="0"/>
      </c:catAx>
      <c:valAx>
        <c:axId val="45982732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5982692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Lindgårdens äldreboende</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74</c:v>
                </c:pt>
                <c:pt idx="1">
                  <c:v>93</c:v>
                </c:pt>
              </c:numCache>
            </c:numRef>
          </c:val>
          <c:extLst xmlns:c16r2="http://schemas.microsoft.com/office/drawing/2015/06/chart">
            <c:ext xmlns:c16="http://schemas.microsoft.com/office/drawing/2014/chart" uri="{C3380CC4-5D6E-409C-BE32-E72D297353CC}">
              <c16:uniqueId val="{00000000-BBA7-4C12-9BF4-9BB560AF832F}"/>
            </c:ext>
          </c:extLst>
        </c:ser>
        <c:ser>
          <c:idx val="1"/>
          <c:order val="1"/>
          <c:tx>
            <c:strRef>
              <c:f>Blad1!$C$1</c:f>
              <c:strCache>
                <c:ptCount val="1"/>
                <c:pt idx="0">
                  <c:v>Jönköping</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82</c:v>
                </c:pt>
                <c:pt idx="1">
                  <c:v>94</c:v>
                </c:pt>
              </c:numCache>
            </c:numRef>
          </c:val>
          <c:extLst xmlns:c16r2="http://schemas.microsoft.com/office/drawing/2015/06/chart">
            <c:ext xmlns:c16="http://schemas.microsoft.com/office/drawing/2014/chart" uri="{C3380CC4-5D6E-409C-BE32-E72D297353CC}">
              <c16:uniqueId val="{00000001-BBA7-4C12-9BF4-9BB560AF832F}"/>
            </c:ext>
          </c:extLst>
        </c:ser>
        <c:ser>
          <c:idx val="2"/>
          <c:order val="2"/>
          <c:tx>
            <c:strRef>
              <c:f>Blad1!$D$1</c:f>
              <c:strCache>
                <c:ptCount val="1"/>
                <c:pt idx="0">
                  <c:v>Jönköpings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79</c:v>
                </c:pt>
                <c:pt idx="1">
                  <c:v>94</c:v>
                </c:pt>
              </c:numCache>
            </c:numRef>
          </c:val>
          <c:extLst xmlns:c16r2="http://schemas.microsoft.com/office/drawing/2015/06/char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79</c:v>
                </c:pt>
                <c:pt idx="1">
                  <c:v>94</c:v>
                </c:pt>
              </c:numCache>
            </c:numRef>
          </c:val>
          <c:extLst xmlns:c16r2="http://schemas.microsoft.com/office/drawing/2015/06/char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459828104"/>
        <c:axId val="459828496"/>
      </c:barChart>
      <c:catAx>
        <c:axId val="459828104"/>
        <c:scaling>
          <c:orientation val="minMax"/>
        </c:scaling>
        <c:delete val="1"/>
        <c:axPos val="l"/>
        <c:numFmt formatCode="General" sourceLinked="0"/>
        <c:majorTickMark val="in"/>
        <c:minorTickMark val="none"/>
        <c:tickLblPos val="none"/>
        <c:crossAx val="459828496"/>
        <c:crosses val="autoZero"/>
        <c:auto val="1"/>
        <c:lblAlgn val="ctr"/>
        <c:lblOffset val="100"/>
        <c:noMultiLvlLbl val="0"/>
      </c:catAx>
      <c:valAx>
        <c:axId val="459828496"/>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5982810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Lindgårdens äldreboende</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86</c:v>
                </c:pt>
                <c:pt idx="1">
                  <c:v>91</c:v>
                </c:pt>
              </c:numCache>
            </c:numRef>
          </c:val>
          <c:extLst xmlns:c16r2="http://schemas.microsoft.com/office/drawing/2015/06/chart">
            <c:ext xmlns:c16="http://schemas.microsoft.com/office/drawing/2014/chart" uri="{C3380CC4-5D6E-409C-BE32-E72D297353CC}">
              <c16:uniqueId val="{00000000-1B21-4343-AB5F-D33F6F0F29B6}"/>
            </c:ext>
          </c:extLst>
        </c:ser>
        <c:ser>
          <c:idx val="1"/>
          <c:order val="1"/>
          <c:tx>
            <c:strRef>
              <c:f>Blad1!$C$1</c:f>
              <c:strCache>
                <c:ptCount val="1"/>
                <c:pt idx="0">
                  <c:v>Jönköping</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87</c:v>
                </c:pt>
                <c:pt idx="1">
                  <c:v>89</c:v>
                </c:pt>
              </c:numCache>
            </c:numRef>
          </c:val>
          <c:extLst xmlns:c16r2="http://schemas.microsoft.com/office/drawing/2015/06/chart">
            <c:ext xmlns:c16="http://schemas.microsoft.com/office/drawing/2014/chart" uri="{C3380CC4-5D6E-409C-BE32-E72D297353CC}">
              <c16:uniqueId val="{00000001-1B21-4343-AB5F-D33F6F0F29B6}"/>
            </c:ext>
          </c:extLst>
        </c:ser>
        <c:ser>
          <c:idx val="2"/>
          <c:order val="2"/>
          <c:tx>
            <c:strRef>
              <c:f>Blad1!$D$1</c:f>
              <c:strCache>
                <c:ptCount val="1"/>
                <c:pt idx="0">
                  <c:v>Jönköpings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86</c:v>
                </c:pt>
                <c:pt idx="1">
                  <c:v>89</c:v>
                </c:pt>
              </c:numCache>
            </c:numRef>
          </c:val>
          <c:extLst xmlns:c16r2="http://schemas.microsoft.com/office/drawing/2015/06/char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84</c:v>
                </c:pt>
                <c:pt idx="1">
                  <c:v>87</c:v>
                </c:pt>
              </c:numCache>
            </c:numRef>
          </c:val>
          <c:extLst xmlns:c16r2="http://schemas.microsoft.com/office/drawing/2015/06/char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459829280"/>
        <c:axId val="459829672"/>
      </c:barChart>
      <c:catAx>
        <c:axId val="459829280"/>
        <c:scaling>
          <c:orientation val="minMax"/>
        </c:scaling>
        <c:delete val="1"/>
        <c:axPos val="l"/>
        <c:numFmt formatCode="General" sourceLinked="0"/>
        <c:majorTickMark val="in"/>
        <c:minorTickMark val="none"/>
        <c:tickLblPos val="none"/>
        <c:crossAx val="459829672"/>
        <c:crosses val="autoZero"/>
        <c:auto val="1"/>
        <c:lblAlgn val="ctr"/>
        <c:lblOffset val="100"/>
        <c:noMultiLvlLbl val="0"/>
      </c:catAx>
      <c:valAx>
        <c:axId val="459829672"/>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5982928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Lindgårdens äldreboende</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24</c:v>
                </c:pt>
                <c:pt idx="1">
                  <c:v>53</c:v>
                </c:pt>
                <c:pt idx="2">
                  <c:v>66</c:v>
                </c:pt>
              </c:numCache>
            </c:numRef>
          </c:val>
          <c:extLst xmlns:c16r2="http://schemas.microsoft.com/office/drawing/2015/06/chart">
            <c:ext xmlns:c16="http://schemas.microsoft.com/office/drawing/2014/chart" uri="{C3380CC4-5D6E-409C-BE32-E72D297353CC}">
              <c16:uniqueId val="{00000000-B009-492E-838D-475CEA0D04C7}"/>
            </c:ext>
          </c:extLst>
        </c:ser>
        <c:ser>
          <c:idx val="1"/>
          <c:order val="1"/>
          <c:tx>
            <c:strRef>
              <c:f>Blad1!$C$1</c:f>
              <c:strCache>
                <c:ptCount val="1"/>
                <c:pt idx="0">
                  <c:v>Jönköping</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30</c:v>
                </c:pt>
                <c:pt idx="1">
                  <c:v>57</c:v>
                </c:pt>
                <c:pt idx="2">
                  <c:v>65</c:v>
                </c:pt>
              </c:numCache>
            </c:numRef>
          </c:val>
          <c:extLst xmlns:c16r2="http://schemas.microsoft.com/office/drawing/2015/06/chart">
            <c:ext xmlns:c16="http://schemas.microsoft.com/office/drawing/2014/chart" uri="{C3380CC4-5D6E-409C-BE32-E72D297353CC}">
              <c16:uniqueId val="{00000001-B009-492E-838D-475CEA0D04C7}"/>
            </c:ext>
          </c:extLst>
        </c:ser>
        <c:ser>
          <c:idx val="2"/>
          <c:order val="2"/>
          <c:tx>
            <c:strRef>
              <c:f>Blad1!$D$1</c:f>
              <c:strCache>
                <c:ptCount val="1"/>
                <c:pt idx="0">
                  <c:v>Jönköpings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29</c:v>
                </c:pt>
                <c:pt idx="1">
                  <c:v>58</c:v>
                </c:pt>
                <c:pt idx="2">
                  <c:v>66</c:v>
                </c:pt>
              </c:numCache>
            </c:numRef>
          </c:val>
          <c:extLst xmlns:c16r2="http://schemas.microsoft.com/office/drawing/2015/06/char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30</c:v>
                </c:pt>
                <c:pt idx="1">
                  <c:v>58</c:v>
                </c:pt>
                <c:pt idx="2">
                  <c:v>61</c:v>
                </c:pt>
              </c:numCache>
            </c:numRef>
          </c:val>
          <c:extLst xmlns:c16r2="http://schemas.microsoft.com/office/drawing/2015/06/char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459830456"/>
        <c:axId val="459830848"/>
      </c:barChart>
      <c:catAx>
        <c:axId val="459830456"/>
        <c:scaling>
          <c:orientation val="minMax"/>
        </c:scaling>
        <c:delete val="1"/>
        <c:axPos val="l"/>
        <c:numFmt formatCode="General" sourceLinked="0"/>
        <c:majorTickMark val="in"/>
        <c:minorTickMark val="none"/>
        <c:tickLblPos val="none"/>
        <c:crossAx val="459830848"/>
        <c:crosses val="autoZero"/>
        <c:auto val="1"/>
        <c:lblAlgn val="ctr"/>
        <c:lblOffset val="100"/>
        <c:noMultiLvlLbl val="0"/>
      </c:catAx>
      <c:valAx>
        <c:axId val="45983084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45983045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Får bra bemötande från personalen</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Tycker det är trivsamt utomhus runt boendet</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sig trygg på sitt äldreboende</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förtroende för personalen</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Tycker att maten smakar bra</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Besväras inte av ensamhet</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Vet vart man vänder sig med synpunkter och klagomål</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träffa läkare vid behov</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Möjligheterna att komma utomhus är bra</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brukar informera om tillfälliga förändringar</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0.23315</cdr:y>
    </cdr:to>
    <cdr:sp macro="" textlink="">
      <cdr:nvSpPr>
        <cdr:cNvPr id="2" name="textruta 1"/>
        <cdr:cNvSpPr txBox="1"/>
      </cdr:nvSpPr>
      <cdr:spPr>
        <a:xfrm xmlns:a="http://schemas.openxmlformats.org/drawingml/2006/main">
          <a:off x="158569" y="287811"/>
          <a:ext cx="2714014" cy="58477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a:p xmlns:a="http://schemas.openxmlformats.org/drawingml/2006/main">
          <a:r>
            <a:rPr lang="sv-SE" sz="1000" i="1" dirty="0"/>
            <a:t>Ja  </a:t>
          </a:r>
        </a:p>
      </cdr:txBody>
    </cdr:sp>
  </cdr:relSizeAnchor>
  <cdr:relSizeAnchor xmlns:cdr="http://schemas.openxmlformats.org/drawingml/2006/chartDrawing">
    <cdr:from>
      <cdr:x>0.02335</cdr:x>
      <cdr:y>0.2613</cdr:y>
    </cdr:from>
    <cdr:to>
      <cdr:x>0.41272</cdr:x>
      <cdr:y>0.37437</cdr:y>
    </cdr:to>
    <cdr:sp macro="" textlink="">
      <cdr:nvSpPr>
        <cdr:cNvPr id="3" name="textruta 1"/>
        <cdr:cNvSpPr txBox="1"/>
      </cdr:nvSpPr>
      <cdr:spPr>
        <a:xfrm xmlns:a="http://schemas.openxmlformats.org/drawingml/2006/main">
          <a:off x="161544" y="977959"/>
          <a:ext cx="2693812" cy="42319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a:p xmlns:a="http://schemas.openxmlformats.org/drawingml/2006/main">
          <a:r>
            <a:rPr lang="sv-SE" sz="1000" i="1" dirty="0"/>
            <a:t>Ja  </a:t>
          </a:r>
        </a:p>
      </cdr:txBody>
    </cdr:sp>
  </cdr:relSizeAnchor>
  <cdr:relSizeAnchor xmlns:cdr="http://schemas.openxmlformats.org/drawingml/2006/chartDrawing">
    <cdr:from>
      <cdr:x>0.02139</cdr:x>
      <cdr:y>0.46003</cdr:y>
    </cdr:from>
    <cdr:to>
      <cdr:x>0.41494</cdr:x>
      <cdr:y>0.61628</cdr:y>
    </cdr:to>
    <cdr:sp macro="" textlink="">
      <cdr:nvSpPr>
        <cdr:cNvPr id="4" name="textruta 1"/>
        <cdr:cNvSpPr txBox="1"/>
      </cdr:nvSpPr>
      <cdr:spPr>
        <a:xfrm xmlns:a="http://schemas.openxmlformats.org/drawingml/2006/main">
          <a:off x="147984" y="1721739"/>
          <a:ext cx="2722731" cy="58477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a:p xmlns:a="http://schemas.openxmlformats.org/drawingml/2006/main">
          <a:r>
            <a:rPr lang="sv-SE" sz="1000" i="1" dirty="0"/>
            <a:t>Ja  </a:t>
          </a:r>
        </a:p>
      </cdr:txBody>
    </cdr:sp>
  </cdr:relSizeAnchor>
  <cdr:relSizeAnchor xmlns:cdr="http://schemas.openxmlformats.org/drawingml/2006/chartDrawing">
    <cdr:from>
      <cdr:x>0.02292</cdr:x>
      <cdr:y>0.65221</cdr:y>
    </cdr:from>
    <cdr:to>
      <cdr:x>0.40898</cdr:x>
      <cdr:y>0.80846</cdr:y>
    </cdr:to>
    <cdr:sp macro="" textlink="">
      <cdr:nvSpPr>
        <cdr:cNvPr id="5" name="textruta 1"/>
        <cdr:cNvSpPr txBox="1"/>
      </cdr:nvSpPr>
      <cdr:spPr>
        <a:xfrm xmlns:a="http://schemas.openxmlformats.org/drawingml/2006/main">
          <a:off x="158569" y="2441004"/>
          <a:ext cx="2670912" cy="58477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a:p xmlns:a="http://schemas.openxmlformats.org/drawingml/2006/main">
          <a:r>
            <a:rPr lang="sv-SE" sz="1000" i="1" dirty="0"/>
            <a:t>Ja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2020-10-06</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2020-10-06</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2020-10-06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2020-10-06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2020-10-06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2020-10-06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2020-10-06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2020-10-06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2020-10-06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2020-10-06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2020-10-06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2020-10-06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2020-10-06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2020-10-06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2020-10-06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2020-10-06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2020-10-06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2020-10-06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2020-10-06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2020-10-06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2020-10-06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2020-10-06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2020-10-06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2020-10-06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2020-10-06</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2020-10-06</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www.socialstyrelsen.se/"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derrubrik 7"/>
          <p:cNvSpPr>
            <a:spLocks noGrp="1"/>
          </p:cNvSpPr>
          <p:nvPr>
            <p:ph type="subTitle" idx="1"/>
          </p:nvPr>
        </p:nvSpPr>
        <p:spPr>
          <a:xfrm>
            <a:off x="801688" y="4266501"/>
            <a:ext cx="5858518" cy="810466"/>
          </a:xfrm>
        </p:spPr>
        <p:txBody>
          <a:bodyPr>
            <a:normAutofit/>
          </a:bodyPr>
          <a:lstStyle/>
          <a:p>
            <a:r>
              <a:rPr lang="sv-SE"/>
              <a:t>Resultat för Jönköping_Lindgårdens äldreboende (minst 7 svarande)</a:t>
            </a:r>
          </a:p>
          <a:p>
            <a:r>
              <a:rPr lang="sv-SE"/>
              <a:t>Särskilt boende</a:t>
            </a:r>
            <a:endParaRPr lang="sv-SE" dirty="0"/>
          </a:p>
        </p:txBody>
      </p:sp>
      <p:pic>
        <p:nvPicPr>
          <p:cNvPr id="5" name="Platshållare för bild 4" descr="En bild som visar utomhus, väg, person, promenerar&#10;"/>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
        <p:nvSpPr>
          <p:cNvPr id="7" name="Rubrik 6"/>
          <p:cNvSpPr>
            <a:spLocks noGrp="1"/>
          </p:cNvSpPr>
          <p:nvPr>
            <p:ph type="ctrTitle"/>
          </p:nvPr>
        </p:nvSpPr>
        <p:spPr/>
        <p:txBody>
          <a:bodyPr/>
          <a:lstStyle/>
          <a:p>
            <a:r>
              <a:rPr lang="sv-SE" dirty="0"/>
              <a:t>Så tycker de äldre om äldreomsorgen 2020</a:t>
            </a:r>
            <a:br>
              <a:rPr lang="sv-SE" dirty="0"/>
            </a:br>
            <a:r>
              <a:rPr lang="sv-SE" dirty="0"/>
              <a:t/>
            </a:r>
            <a:br>
              <a:rPr lang="sv-SE" dirty="0"/>
            </a:br>
            <a:endParaRPr lang="sv-SE" dirty="0"/>
          </a:p>
        </p:txBody>
      </p:sp>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bildnummer 7"/>
          <p:cNvSpPr>
            <a:spLocks noGrp="1"/>
          </p:cNvSpPr>
          <p:nvPr>
            <p:ph type="sldNum" sz="quarter" idx="12"/>
          </p:nvPr>
        </p:nvSpPr>
        <p:spPr/>
        <p:txBody>
          <a:bodyPr/>
          <a:lstStyle/>
          <a:p>
            <a:fld id="{F3A1DABF-CD59-47A1-8187-10F3203EF599}" type="slidenum">
              <a:rPr lang="sv-SE" smtClean="0"/>
              <a:pPr/>
              <a:t>10</a:t>
            </a:fld>
            <a:endParaRPr lang="sv-SE" dirty="0"/>
          </a:p>
        </p:txBody>
      </p:sp>
      <p:sp>
        <p:nvSpPr>
          <p:cNvPr id="9" name="Platshållare för sidfot 8"/>
          <p:cNvSpPr>
            <a:spLocks noGrp="1"/>
          </p:cNvSpPr>
          <p:nvPr>
            <p:ph type="ftr" sz="quarter" idx="3"/>
          </p:nvPr>
        </p:nvSpPr>
        <p:spPr/>
        <p:txBody>
          <a:bodyPr/>
          <a:lstStyle/>
          <a:p>
            <a:r>
              <a:rPr lang="sv-SE" dirty="0"/>
              <a:t>Källa: Socialstyrelsen, Vad tycker de äldre om äldreomsorgen? 2020</a:t>
            </a:r>
          </a:p>
        </p:txBody>
      </p:sp>
      <p:graphicFrame>
        <p:nvGraphicFramePr>
          <p:cNvPr id="14" name="Diagram 11" descr="Stapeldiagram"/>
          <p:cNvGraphicFramePr>
            <a:graphicFrameLocks noGrp="1"/>
          </p:cNvGraphicFramePr>
          <p:nvPr>
            <p:ph sz="quarter" idx="13"/>
            <p:extLst>
              <p:ext uri="{D42A27DB-BD31-4B8C-83A1-F6EECF244321}">
                <p14:modId xmlns:p14="http://schemas.microsoft.com/office/powerpoint/2010/main" val="935155753"/>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ruta 1"/>
          <p:cNvSpPr txBox="1"/>
          <p:nvPr/>
        </p:nvSpPr>
        <p:spPr>
          <a:xfrm>
            <a:off x="962160" y="2438787"/>
            <a:ext cx="271269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a:p>
            <a:r>
              <a:rPr lang="sv-SE" sz="1000" i="1" dirty="0"/>
              <a:t>Mycket bra / Ganska bra </a:t>
            </a:r>
          </a:p>
        </p:txBody>
      </p:sp>
      <p:sp>
        <p:nvSpPr>
          <p:cNvPr id="11" name="textruta 1"/>
          <p:cNvSpPr txBox="1"/>
          <p:nvPr/>
        </p:nvSpPr>
        <p:spPr>
          <a:xfrm>
            <a:off x="962158" y="3829650"/>
            <a:ext cx="2678189"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a:p>
            <a:r>
              <a:rPr lang="sv-SE" sz="1000" i="1" dirty="0"/>
              <a:t>Ja, alltid / Oftast </a:t>
            </a:r>
          </a:p>
        </p:txBody>
      </p:sp>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Tree>
    <p:extLst>
      <p:ext uri="{BB962C8B-B14F-4D97-AF65-F5344CB8AC3E}">
        <p14:creationId xmlns:p14="http://schemas.microsoft.com/office/powerpoint/2010/main" val="3307315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2020</a:t>
            </a:r>
          </a:p>
        </p:txBody>
      </p:sp>
      <p:graphicFrame>
        <p:nvGraphicFramePr>
          <p:cNvPr id="14" name="Diagram 12" descr="Stapeldiagram"/>
          <p:cNvGraphicFramePr>
            <a:graphicFrameLocks noGrp="1"/>
          </p:cNvGraphicFramePr>
          <p:nvPr>
            <p:ph sz="quarter" idx="13"/>
            <p:extLst>
              <p:ext uri="{D42A27DB-BD31-4B8C-83A1-F6EECF244321}">
                <p14:modId xmlns:p14="http://schemas.microsoft.com/office/powerpoint/2010/main" val="2734871337"/>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ruta 1"/>
          <p:cNvSpPr txBox="1"/>
          <p:nvPr/>
        </p:nvSpPr>
        <p:spPr>
          <a:xfrm>
            <a:off x="969611" y="2364029"/>
            <a:ext cx="2731122"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a:p>
            <a:r>
              <a:rPr lang="sv-SE" sz="1000" i="1" dirty="0"/>
              <a:t>Ja, alltid / Oftast </a:t>
            </a:r>
          </a:p>
        </p:txBody>
      </p:sp>
      <p:sp>
        <p:nvSpPr>
          <p:cNvPr id="11" name="textruta 1"/>
          <p:cNvSpPr txBox="1"/>
          <p:nvPr/>
        </p:nvSpPr>
        <p:spPr>
          <a:xfrm>
            <a:off x="974785" y="3300368"/>
            <a:ext cx="2717322" cy="90024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a:p>
            <a:r>
              <a:rPr lang="sv-SE" sz="1000" i="1" dirty="0"/>
              <a:t>Ja, alltid / Oftast </a:t>
            </a:r>
          </a:p>
        </p:txBody>
      </p:sp>
      <p:sp>
        <p:nvSpPr>
          <p:cNvPr id="12" name="textruta 1"/>
          <p:cNvSpPr txBox="1"/>
          <p:nvPr/>
        </p:nvSpPr>
        <p:spPr>
          <a:xfrm>
            <a:off x="977039" y="4227207"/>
            <a:ext cx="2715067"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a:t>
            </a:r>
          </a:p>
          <a:p>
            <a:r>
              <a:rPr lang="sv-SE" sz="1000" i="1" dirty="0"/>
              <a:t>Ja, alltid / Oftast </a:t>
            </a:r>
            <a:r>
              <a:rPr lang="sv-SE" sz="1000" dirty="0"/>
              <a:t> </a:t>
            </a:r>
          </a:p>
        </p:txBody>
      </p:sp>
      <p:sp>
        <p:nvSpPr>
          <p:cNvPr id="2" name="Rubrik 1"/>
          <p:cNvSpPr>
            <a:spLocks noGrp="1"/>
          </p:cNvSpPr>
          <p:nvPr>
            <p:ph type="title"/>
          </p:nvPr>
        </p:nvSpPr>
        <p:spPr/>
        <p:txBody>
          <a:bodyPr/>
          <a:lstStyle/>
          <a:p>
            <a:r>
              <a:rPr lang="sv-SE" dirty="0"/>
              <a:t>Andel positiva svar inom området hjälpens utförande</a:t>
            </a:r>
          </a:p>
        </p:txBody>
      </p:sp>
    </p:spTree>
    <p:extLst>
      <p:ext uri="{BB962C8B-B14F-4D97-AF65-F5344CB8AC3E}">
        <p14:creationId xmlns:p14="http://schemas.microsoft.com/office/powerpoint/2010/main" val="3944025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2020</a:t>
            </a:r>
          </a:p>
        </p:txBody>
      </p:sp>
      <p:graphicFrame>
        <p:nvGraphicFramePr>
          <p:cNvPr id="12" name="Diagram 13" descr="Stapeldiagram"/>
          <p:cNvGraphicFramePr>
            <a:graphicFrameLocks noGrp="1"/>
          </p:cNvGraphicFramePr>
          <p:nvPr>
            <p:ph sz="quarter" idx="13"/>
            <p:extLst>
              <p:ext uri="{D42A27DB-BD31-4B8C-83A1-F6EECF244321}">
                <p14:modId xmlns:p14="http://schemas.microsoft.com/office/powerpoint/2010/main" val="1525894634"/>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ruta 1"/>
          <p:cNvSpPr txBox="1"/>
          <p:nvPr/>
        </p:nvSpPr>
        <p:spPr>
          <a:xfrm>
            <a:off x="973413" y="2442388"/>
            <a:ext cx="2718693"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a:p>
            <a:r>
              <a:rPr lang="sv-SE" sz="1000" i="1" dirty="0"/>
              <a:t>Ja, alltid / Oftast </a:t>
            </a:r>
          </a:p>
        </p:txBody>
      </p:sp>
      <p:sp>
        <p:nvSpPr>
          <p:cNvPr id="10" name="textruta 1"/>
          <p:cNvSpPr txBox="1"/>
          <p:nvPr/>
        </p:nvSpPr>
        <p:spPr>
          <a:xfrm>
            <a:off x="969565" y="3840680"/>
            <a:ext cx="2731168"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a:p>
            <a:r>
              <a:rPr lang="sv-SE" sz="1000" i="1" dirty="0"/>
              <a:t>Ja, alltid / Oftast </a:t>
            </a:r>
          </a:p>
        </p:txBody>
      </p:sp>
      <p:sp>
        <p:nvSpPr>
          <p:cNvPr id="2" name="Rubrik 1"/>
          <p:cNvSpPr>
            <a:spLocks noGrp="1"/>
          </p:cNvSpPr>
          <p:nvPr>
            <p:ph type="title"/>
          </p:nvPr>
        </p:nvSpPr>
        <p:spPr/>
        <p:txBody>
          <a:bodyPr/>
          <a:lstStyle/>
          <a:p>
            <a:r>
              <a:rPr lang="sv-SE" dirty="0"/>
              <a:t>Andel positiva svar inom området bemötande</a:t>
            </a:r>
          </a:p>
        </p:txBody>
      </p:sp>
    </p:spTree>
    <p:extLst>
      <p:ext uri="{BB962C8B-B14F-4D97-AF65-F5344CB8AC3E}">
        <p14:creationId xmlns:p14="http://schemas.microsoft.com/office/powerpoint/2010/main" val="4007812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2020</a:t>
            </a:r>
          </a:p>
        </p:txBody>
      </p:sp>
      <p:graphicFrame>
        <p:nvGraphicFramePr>
          <p:cNvPr id="12" name="Diagram 14" descr="Stapeldiagram"/>
          <p:cNvGraphicFramePr>
            <a:graphicFrameLocks noGrp="1"/>
          </p:cNvGraphicFramePr>
          <p:nvPr>
            <p:ph sz="quarter" idx="13"/>
            <p:extLst>
              <p:ext uri="{D42A27DB-BD31-4B8C-83A1-F6EECF244321}">
                <p14:modId xmlns:p14="http://schemas.microsoft.com/office/powerpoint/2010/main" val="2252652512"/>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ruta 1"/>
          <p:cNvSpPr txBox="1"/>
          <p:nvPr/>
        </p:nvSpPr>
        <p:spPr>
          <a:xfrm>
            <a:off x="959291" y="2448418"/>
            <a:ext cx="2689684"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a:p>
            <a:r>
              <a:rPr lang="sv-SE" sz="1000" i="1" dirty="0"/>
              <a:t>Mycket tryggt / Ganska tryggt </a:t>
            </a:r>
          </a:p>
        </p:txBody>
      </p:sp>
      <p:sp>
        <p:nvSpPr>
          <p:cNvPr id="9" name="textruta 1"/>
          <p:cNvSpPr txBox="1"/>
          <p:nvPr/>
        </p:nvSpPr>
        <p:spPr>
          <a:xfrm>
            <a:off x="957220" y="3829779"/>
            <a:ext cx="2683128"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a:p>
            <a:r>
              <a:rPr lang="sv-SE" sz="1000" i="1" dirty="0"/>
              <a:t>Ja, för alla i personalen / Ja, för flertalet i personalen </a:t>
            </a:r>
          </a:p>
        </p:txBody>
      </p:sp>
      <p:sp>
        <p:nvSpPr>
          <p:cNvPr id="2" name="Rubrik 1"/>
          <p:cNvSpPr>
            <a:spLocks noGrp="1"/>
          </p:cNvSpPr>
          <p:nvPr>
            <p:ph type="title"/>
          </p:nvPr>
        </p:nvSpPr>
        <p:spPr/>
        <p:txBody>
          <a:bodyPr/>
          <a:lstStyle/>
          <a:p>
            <a:r>
              <a:rPr lang="sv-SE" dirty="0"/>
              <a:t>Andel positiva svar inom området trygghet</a:t>
            </a:r>
          </a:p>
        </p:txBody>
      </p:sp>
    </p:spTree>
    <p:extLst>
      <p:ext uri="{BB962C8B-B14F-4D97-AF65-F5344CB8AC3E}">
        <p14:creationId xmlns:p14="http://schemas.microsoft.com/office/powerpoint/2010/main" val="3737573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2020</a:t>
            </a:r>
          </a:p>
        </p:txBody>
      </p:sp>
      <p:graphicFrame>
        <p:nvGraphicFramePr>
          <p:cNvPr id="13" name="Diagram 15" descr="Stapeldiagram"/>
          <p:cNvGraphicFramePr>
            <a:graphicFrameLocks noGrp="1"/>
          </p:cNvGraphicFramePr>
          <p:nvPr>
            <p:ph sz="quarter" idx="13"/>
            <p:extLst>
              <p:ext uri="{D42A27DB-BD31-4B8C-83A1-F6EECF244321}">
                <p14:modId xmlns:p14="http://schemas.microsoft.com/office/powerpoint/2010/main" val="3083443467"/>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ruta 1"/>
          <p:cNvSpPr txBox="1"/>
          <p:nvPr/>
        </p:nvSpPr>
        <p:spPr>
          <a:xfrm>
            <a:off x="965537" y="2383874"/>
            <a:ext cx="2743821"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a:p>
            <a:r>
              <a:rPr lang="sv-SE" sz="1000" i="1" dirty="0"/>
              <a:t>Mycket nöjd / Ganska nöjd </a:t>
            </a:r>
          </a:p>
        </p:txBody>
      </p:sp>
      <p:sp>
        <p:nvSpPr>
          <p:cNvPr id="9" name="textruta 1"/>
          <p:cNvSpPr txBox="1"/>
          <p:nvPr/>
        </p:nvSpPr>
        <p:spPr>
          <a:xfrm>
            <a:off x="965538" y="3290846"/>
            <a:ext cx="267481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a:p>
            <a:r>
              <a:rPr lang="sv-SE" sz="1000" i="1" dirty="0"/>
              <a:t>Mycket bra / Ganska bra </a:t>
            </a:r>
          </a:p>
        </p:txBody>
      </p:sp>
      <p:sp>
        <p:nvSpPr>
          <p:cNvPr id="10" name="textruta 1"/>
          <p:cNvSpPr txBox="1"/>
          <p:nvPr/>
        </p:nvSpPr>
        <p:spPr>
          <a:xfrm>
            <a:off x="965537" y="4229259"/>
            <a:ext cx="2692063"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a:p>
            <a:r>
              <a:rPr lang="sv-SE" sz="1000" i="1" dirty="0"/>
              <a:t>Nej </a:t>
            </a:r>
          </a:p>
        </p:txBody>
      </p:sp>
      <p:sp>
        <p:nvSpPr>
          <p:cNvPr id="2" name="Rubrik 1"/>
          <p:cNvSpPr>
            <a:spLocks noGrp="1"/>
          </p:cNvSpPr>
          <p:nvPr>
            <p:ph type="title"/>
          </p:nvPr>
        </p:nvSpPr>
        <p:spPr/>
        <p:txBody>
          <a:bodyPr/>
          <a:lstStyle/>
          <a:p>
            <a:r>
              <a:rPr lang="sv-SE" dirty="0"/>
              <a:t>Andel positiva svar inom området sociala aktiviteter</a:t>
            </a:r>
          </a:p>
        </p:txBody>
      </p:sp>
    </p:spTree>
    <p:extLst>
      <p:ext uri="{BB962C8B-B14F-4D97-AF65-F5344CB8AC3E}">
        <p14:creationId xmlns:p14="http://schemas.microsoft.com/office/powerpoint/2010/main" val="1972389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2020</a:t>
            </a:r>
          </a:p>
        </p:txBody>
      </p:sp>
      <p:graphicFrame>
        <p:nvGraphicFramePr>
          <p:cNvPr id="13" name="Diagram 16" descr="Stapeldiagram"/>
          <p:cNvGraphicFramePr>
            <a:graphicFrameLocks noGrp="1"/>
          </p:cNvGraphicFramePr>
          <p:nvPr>
            <p:ph sz="quarter" idx="13"/>
            <p:extLst>
              <p:ext uri="{D42A27DB-BD31-4B8C-83A1-F6EECF244321}">
                <p14:modId xmlns:p14="http://schemas.microsoft.com/office/powerpoint/2010/main" val="2226843490"/>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ruta 1"/>
          <p:cNvSpPr txBox="1"/>
          <p:nvPr/>
        </p:nvSpPr>
        <p:spPr>
          <a:xfrm>
            <a:off x="964210" y="2382776"/>
            <a:ext cx="274514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a:p>
            <a:r>
              <a:rPr lang="sv-SE" sz="1000" i="1" dirty="0"/>
              <a:t>Mycket lätt / Ganska lätt  </a:t>
            </a:r>
          </a:p>
        </p:txBody>
      </p:sp>
      <p:sp>
        <p:nvSpPr>
          <p:cNvPr id="10" name="textruta 1"/>
          <p:cNvSpPr txBox="1"/>
          <p:nvPr/>
        </p:nvSpPr>
        <p:spPr>
          <a:xfrm>
            <a:off x="966484" y="3284592"/>
            <a:ext cx="266523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a:p>
            <a:r>
              <a:rPr lang="sv-SE" sz="1000" i="1" dirty="0"/>
              <a:t>Mycket lätt / Ganska lätt  </a:t>
            </a:r>
          </a:p>
        </p:txBody>
      </p:sp>
      <p:sp>
        <p:nvSpPr>
          <p:cNvPr id="11" name="textruta 1"/>
          <p:cNvSpPr txBox="1"/>
          <p:nvPr/>
        </p:nvSpPr>
        <p:spPr>
          <a:xfrm>
            <a:off x="968557" y="4232508"/>
            <a:ext cx="2732175"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a:p>
            <a:r>
              <a:rPr lang="sv-SE" sz="1000" i="1" dirty="0"/>
              <a:t>Mycket lätt / Ganska lätt  </a:t>
            </a:r>
          </a:p>
        </p:txBody>
      </p:sp>
      <p:sp>
        <p:nvSpPr>
          <p:cNvPr id="2" name="Rubrik 1"/>
          <p:cNvSpPr>
            <a:spLocks noGrp="1"/>
          </p:cNvSpPr>
          <p:nvPr>
            <p:ph type="title"/>
          </p:nvPr>
        </p:nvSpPr>
        <p:spPr/>
        <p:txBody>
          <a:bodyPr/>
          <a:lstStyle/>
          <a:p>
            <a:r>
              <a:rPr lang="sv-SE" dirty="0"/>
              <a:t>Andel positiva svar inom området tillgänglighet</a:t>
            </a:r>
          </a:p>
        </p:txBody>
      </p:sp>
    </p:spTree>
    <p:extLst>
      <p:ext uri="{BB962C8B-B14F-4D97-AF65-F5344CB8AC3E}">
        <p14:creationId xmlns:p14="http://schemas.microsoft.com/office/powerpoint/2010/main" val="612517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2020</a:t>
            </a:r>
          </a:p>
        </p:txBody>
      </p:sp>
      <p:graphicFrame>
        <p:nvGraphicFramePr>
          <p:cNvPr id="12" name="Diagram 17" descr="Stapeldiagram"/>
          <p:cNvGraphicFramePr>
            <a:graphicFrameLocks noGrp="1"/>
          </p:cNvGraphicFramePr>
          <p:nvPr>
            <p:ph sz="quarter" idx="13"/>
            <p:extLst>
              <p:ext uri="{D42A27DB-BD31-4B8C-83A1-F6EECF244321}">
                <p14:modId xmlns:p14="http://schemas.microsoft.com/office/powerpoint/2010/main" val="1017376623"/>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ruta 1"/>
          <p:cNvSpPr txBox="1"/>
          <p:nvPr/>
        </p:nvSpPr>
        <p:spPr>
          <a:xfrm>
            <a:off x="967587" y="2449387"/>
            <a:ext cx="272451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a:t>
            </a:r>
          </a:p>
          <a:p>
            <a:r>
              <a:rPr lang="sv-SE" sz="1000" i="1" dirty="0"/>
              <a:t>Mycket nöjd / Ganska nöjd</a:t>
            </a:r>
            <a:r>
              <a:rPr lang="sv-SE" sz="1000" dirty="0"/>
              <a:t> </a:t>
            </a:r>
          </a:p>
        </p:txBody>
      </p:sp>
      <p:sp>
        <p:nvSpPr>
          <p:cNvPr id="9" name="textruta 1"/>
          <p:cNvSpPr txBox="1"/>
          <p:nvPr/>
        </p:nvSpPr>
        <p:spPr>
          <a:xfrm>
            <a:off x="971936" y="3821448"/>
            <a:ext cx="2720170"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a:p>
            <a:r>
              <a:rPr lang="sv-SE" sz="1000" i="1" dirty="0"/>
              <a:t>Ja</a:t>
            </a:r>
          </a:p>
        </p:txBody>
      </p:sp>
      <p:sp>
        <p:nvSpPr>
          <p:cNvPr id="2" name="Rubrik 1"/>
          <p:cNvSpPr>
            <a:spLocks noGrp="1"/>
          </p:cNvSpPr>
          <p:nvPr>
            <p:ph type="title"/>
          </p:nvPr>
        </p:nvSpPr>
        <p:spPr/>
        <p:txBody>
          <a:bodyPr/>
          <a:lstStyle/>
          <a:p>
            <a:r>
              <a:rPr lang="sv-SE" dirty="0"/>
              <a:t>Andel positiva svar inom området hjälpen i sin helhet</a:t>
            </a:r>
          </a:p>
        </p:txBody>
      </p:sp>
    </p:spTree>
    <p:extLst>
      <p:ext uri="{BB962C8B-B14F-4D97-AF65-F5344CB8AC3E}">
        <p14:creationId xmlns:p14="http://schemas.microsoft.com/office/powerpoint/2010/main" val="2835202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descr="En bild som visar byggnad, utomhus, stad, gata&#10;"/>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
        <p:nvSpPr>
          <p:cNvPr id="3" name="Rubrik 2"/>
          <p:cNvSpPr>
            <a:spLocks noGrp="1"/>
          </p:cNvSpPr>
          <p:nvPr>
            <p:ph type="ctrTitle"/>
          </p:nvPr>
        </p:nvSpPr>
        <p:spPr/>
        <p:txBody>
          <a:bodyPr/>
          <a:lstStyle/>
          <a:p>
            <a:r>
              <a:rPr lang="sv-SE" dirty="0"/>
              <a:t>Om undersökningen</a:t>
            </a:r>
          </a:p>
        </p:txBody>
      </p:sp>
    </p:spTree>
    <p:extLst>
      <p:ext uri="{BB962C8B-B14F-4D97-AF65-F5344CB8AC3E}">
        <p14:creationId xmlns:p14="http://schemas.microsoft.com/office/powerpoint/2010/main" val="2555438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F3A1DABF-CD59-47A1-8187-10F3203EF599}" type="slidenum">
              <a:rPr lang="sv-SE" smtClean="0"/>
              <a:pPr/>
              <a:t>18</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2020</a:t>
            </a:r>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2019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4" name="Rubrik 3"/>
          <p:cNvSpPr>
            <a:spLocks noGrp="1"/>
          </p:cNvSpPr>
          <p:nvPr>
            <p:ph type="title"/>
          </p:nvPr>
        </p:nvSpPr>
        <p:spPr/>
        <p:txBody>
          <a:bodyPr/>
          <a:lstStyle/>
          <a:p>
            <a:r>
              <a:rPr lang="sv-SE" sz="2800" dirty="0"/>
              <a:t>Om undersökningen Vad tycker de äldre om äldreomsorgen? 2020</a:t>
            </a:r>
          </a:p>
        </p:txBody>
      </p:sp>
    </p:spTree>
    <p:extLst>
      <p:ext uri="{BB962C8B-B14F-4D97-AF65-F5344CB8AC3E}">
        <p14:creationId xmlns:p14="http://schemas.microsoft.com/office/powerpoint/2010/main" val="885880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F3A1DABF-CD59-47A1-8187-10F3203EF599}" type="slidenum">
              <a:rPr lang="sv-SE" smtClean="0"/>
              <a:pPr/>
              <a:t>19</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2020</a:t>
            </a:r>
          </a:p>
        </p:txBody>
      </p:sp>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24 maj 2020.</a:t>
            </a:r>
          </a:p>
          <a:p>
            <a:pPr marL="0" indent="0">
              <a:buNone/>
            </a:pPr>
            <a:endParaRPr lang="sv-SE" sz="1800" b="0" dirty="0"/>
          </a:p>
          <a:p>
            <a:r>
              <a:rPr lang="sv-SE" sz="1800" b="0" dirty="0"/>
              <a:t>Socialstyrelsen ansvarar för redovisningen av data och de analyser som finns i rapporter och presentationsmaterial. Institutet för kvalitetsindikatorer AB har genomfört datainsamlingen på uppdrag av Socialstyrelsen.</a:t>
            </a:r>
          </a:p>
          <a:p>
            <a:pPr marL="0" indent="0">
              <a:buNone/>
            </a:pPr>
            <a:endParaRPr lang="sv-SE" sz="1800" b="0" dirty="0"/>
          </a:p>
          <a:p>
            <a:r>
              <a:rPr lang="sv-SE" sz="1800" b="0" dirty="0"/>
              <a:t>På </a:t>
            </a:r>
            <a:r>
              <a:rPr lang="sv-SE" sz="1800" b="0" dirty="0">
                <a:hlinkClick r:id="rId2"/>
              </a:rPr>
              <a:t>www.socialstyrelsen.se</a:t>
            </a:r>
            <a:r>
              <a:rPr lang="sv-SE" sz="1800" b="0" dirty="0"/>
              <a:t> finns mer att läsa om de nationella resultaten. Resultat finns också redovisade per län och kommun samt för verksamheter med minst 7 svarande.</a:t>
            </a:r>
          </a:p>
          <a:p>
            <a:pPr>
              <a:buNone/>
            </a:pPr>
            <a:endParaRPr lang="sv-SE" dirty="0"/>
          </a:p>
        </p:txBody>
      </p:sp>
    </p:spTree>
    <p:extLst>
      <p:ext uri="{BB962C8B-B14F-4D97-AF65-F5344CB8AC3E}">
        <p14:creationId xmlns:p14="http://schemas.microsoft.com/office/powerpoint/2010/main" val="3470810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2020</a:t>
            </a:r>
          </a:p>
        </p:txBody>
      </p:sp>
      <p:sp>
        <p:nvSpPr>
          <p:cNvPr id="4" name="Platshållare för innehåll 3"/>
          <p:cNvSpPr>
            <a:spLocks noGrp="1"/>
          </p:cNvSpPr>
          <p:nvPr>
            <p:ph type="body" sz="quarter" idx="13"/>
          </p:nvPr>
        </p:nvSpPr>
        <p:spPr>
          <a:xfrm>
            <a:off x="801688" y="1210178"/>
            <a:ext cx="6959600" cy="4960222"/>
          </a:xfrm>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2020.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och att jämföras med referensvärdena medan jämförelser av resultat med andra verksamheter bör ske med försiktighet mot bakgrund av ett litet antal svarande. </a:t>
            </a:r>
          </a:p>
          <a:p>
            <a:r>
              <a:rPr lang="sv-SE" sz="1900" b="0" dirty="0"/>
              <a:t>Resultaten från de Särskilda boendena redovisas som andelen positiva, d v s andelen i procent av de svarande som avgivit ett positivt svar. För närmare redovisning av vilka svarsalternativ som klassas som positiva, se mer om undersökningen samt enkäten på </a:t>
            </a:r>
            <a:r>
              <a:rPr lang="sv-SE" sz="1900" b="0" dirty="0">
                <a:hlinkClick r:id="rId2"/>
              </a:rPr>
              <a:t>www.socialstyrelsen.se</a:t>
            </a:r>
            <a:endParaRPr lang="sv-SE" sz="1900" b="0" dirty="0"/>
          </a:p>
          <a:p>
            <a:pPr lvl="0"/>
            <a:endParaRPr lang="sv-SE" sz="1900" b="0" dirty="0"/>
          </a:p>
          <a:p>
            <a:r>
              <a:rPr lang="sv-SE" sz="1900" dirty="0">
                <a:solidFill>
                  <a:schemeClr val="tx1"/>
                </a:solidFill>
              </a:rPr>
              <a:t/>
            </a:r>
            <a:br>
              <a:rPr lang="sv-SE" sz="1900" dirty="0">
                <a:solidFill>
                  <a:schemeClr val="tx1"/>
                </a:solidFill>
              </a:rPr>
            </a:br>
            <a:endParaRPr lang="sv-SE" sz="1900" dirty="0">
              <a:solidFill>
                <a:schemeClr val="tx1"/>
              </a:solidFill>
            </a:endParaRPr>
          </a:p>
        </p:txBody>
      </p:sp>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t>
            </a:r>
          </a:p>
        </p:txBody>
      </p:sp>
      <p:sp>
        <p:nvSpPr>
          <p:cNvPr id="2" name="Rubrik 1">
            <a:extLst>
              <a:ext uri="{FF2B5EF4-FFF2-40B4-BE49-F238E27FC236}">
                <a16:creationId xmlns:a16="http://schemas.microsoft.com/office/drawing/2014/main" xmlns="" id="{CCD16855-AA4D-497B-ABEA-D4799FCF6E99}"/>
              </a:ext>
            </a:extLst>
          </p:cNvPr>
          <p:cNvSpPr>
            <a:spLocks noGrp="1"/>
          </p:cNvSpPr>
          <p:nvPr>
            <p:ph type="title" idx="4294967295"/>
          </p:nvPr>
        </p:nvSpPr>
        <p:spPr/>
        <p:txBody>
          <a:bodyPr/>
          <a:lstStyle/>
          <a:p>
            <a:r>
              <a:rPr lang="sv-SE" dirty="0"/>
              <a:t>Slutsida</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bildnummer 6"/>
          <p:cNvSpPr>
            <a:spLocks noGrp="1"/>
          </p:cNvSpPr>
          <p:nvPr>
            <p:ph type="sldNum" sz="quarter" idx="12"/>
          </p:nvPr>
        </p:nvSpPr>
        <p:spPr/>
        <p:txBody>
          <a:bodyPr/>
          <a:lstStyle/>
          <a:p>
            <a:fld id="{F3A1DABF-CD59-47A1-8187-10F3203EF599}" type="slidenum">
              <a:rPr lang="sv-SE" smtClean="0"/>
              <a:pPr/>
              <a:t>3</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2020</a:t>
            </a:r>
          </a:p>
        </p:txBody>
      </p:sp>
      <p:sp>
        <p:nvSpPr>
          <p:cNvPr id="4" name="Platshållare för innehåll 3"/>
          <p:cNvSpPr>
            <a:spLocks noGrp="1"/>
          </p:cNvSpPr>
          <p:nvPr>
            <p:ph type="body" sz="quarter" idx="13"/>
          </p:nvPr>
        </p:nvSpPr>
        <p:spPr>
          <a:xfrm>
            <a:off x="801688" y="1620892"/>
            <a:ext cx="6959600" cy="3708400"/>
          </a:xfrm>
        </p:spPr>
        <p:txBody>
          <a:bodyPr/>
          <a:lstStyle/>
          <a:p>
            <a:r>
              <a:rPr lang="sv-SE" sz="1900" b="0"/>
              <a:t>Totalt svarade 27 872 personer på årets enkät för äldre inom särskilt boende, vilket är 39,8% av de tillfrågade.</a:t>
            </a:r>
            <a:endParaRPr lang="sv-SE" sz="1900" b="0" dirty="0"/>
          </a:p>
          <a:p>
            <a:r>
              <a:rPr lang="sv-SE" sz="1900" b="0"/>
              <a:t>Andelen svarande för Jönköping_Lindgårdens äldreboende var mellan 60 - 80%.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r>
              <a:rPr lang="sv-SE" sz="1900" dirty="0"/>
              <a:t/>
            </a:r>
            <a:br>
              <a:rPr lang="sv-SE" sz="1900" dirty="0"/>
            </a:br>
            <a:endParaRPr lang="sv-SE" sz="1900" dirty="0"/>
          </a:p>
        </p:txBody>
      </p:sp>
      <p:sp>
        <p:nvSpPr>
          <p:cNvPr id="2" name="Rubrik 1"/>
          <p:cNvSpPr>
            <a:spLocks noGrp="1"/>
          </p:cNvSpPr>
          <p:nvPr>
            <p:ph type="title"/>
          </p:nvPr>
        </p:nvSpPr>
        <p:spPr>
          <a:xfrm>
            <a:off x="801688" y="687600"/>
            <a:ext cx="6951600" cy="1296144"/>
          </a:xfrm>
        </p:spPr>
        <p:txBody>
          <a:bodyPr/>
          <a:lstStyle/>
          <a:p>
            <a:r>
              <a:rPr lang="sv-SE" spc="-30" dirty="0"/>
              <a:t>Deltagare</a:t>
            </a:r>
          </a:p>
        </p:txBody>
      </p:sp>
    </p:spTree>
    <p:extLst>
      <p:ext uri="{BB962C8B-B14F-4D97-AF65-F5344CB8AC3E}">
        <p14:creationId xmlns:p14="http://schemas.microsoft.com/office/powerpoint/2010/main" val="976542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 3" descr="En bild som visar person, personer, kvinna, bord"/>
          <p:cNvSpPr>
            <a:spLocks noGrp="1"/>
          </p:cNvSpPr>
          <p:nvPr>
            <p:ph type="pic" sz="quarter" idx="13"/>
          </p:nvPr>
        </p:nvSpPr>
        <p:spPr/>
      </p:sp>
      <p:pic>
        <p:nvPicPr>
          <p:cNvPr id="6" name="Platshållare för bild 4" descr="En bild som visar person, personer, kvinna, bord"/>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
        <p:nvSpPr>
          <p:cNvPr id="3" name="Rubrik 2"/>
          <p:cNvSpPr>
            <a:spLocks noGrp="1"/>
          </p:cNvSpPr>
          <p:nvPr>
            <p:ph type="ctrTitle"/>
          </p:nvPr>
        </p:nvSpPr>
        <p:spPr/>
        <p:txBody>
          <a:bodyPr/>
          <a:lstStyle/>
          <a:p>
            <a:r>
              <a:rPr lang="sv-SE" dirty="0"/>
              <a:t>Resultatöversikt år 2020</a:t>
            </a:r>
          </a:p>
        </p:txBody>
      </p:sp>
    </p:spTree>
    <p:extLst>
      <p:ext uri="{BB962C8B-B14F-4D97-AF65-F5344CB8AC3E}">
        <p14:creationId xmlns:p14="http://schemas.microsoft.com/office/powerpoint/2010/main" val="277958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F3A1DABF-CD59-47A1-8187-10F3203EF599}" type="slidenum">
              <a:rPr lang="sv-SE" smtClean="0"/>
              <a:pPr/>
              <a:t>5</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2020</a:t>
            </a:r>
          </a:p>
        </p:txBody>
      </p:sp>
      <p:graphicFrame>
        <p:nvGraphicFramePr>
          <p:cNvPr id="7" name="Chart 6" descr="Stapeldiagram"/>
          <p:cNvGraphicFramePr>
            <a:graphicFrameLocks/>
          </p:cNvGraphicFramePr>
          <p:nvPr>
            <p:extLst>
              <p:ext uri="{D42A27DB-BD31-4B8C-83A1-F6EECF244321}">
                <p14:modId xmlns:p14="http://schemas.microsoft.com/office/powerpoint/2010/main" val="1049483811"/>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spTree>
    <p:extLst>
      <p:ext uri="{BB962C8B-B14F-4D97-AF65-F5344CB8AC3E}">
        <p14:creationId xmlns:p14="http://schemas.microsoft.com/office/powerpoint/2010/main" val="3716069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2020</a:t>
            </a:r>
          </a:p>
        </p:txBody>
      </p:sp>
      <p:graphicFrame>
        <p:nvGraphicFramePr>
          <p:cNvPr id="7" name="Diagram 7" descr="Stapeldiagram"/>
          <p:cNvGraphicFramePr>
            <a:graphicFrameLocks/>
          </p:cNvGraphicFramePr>
          <p:nvPr>
            <p:extLst>
              <p:ext uri="{D42A27DB-BD31-4B8C-83A1-F6EECF244321}">
                <p14:modId xmlns:p14="http://schemas.microsoft.com/office/powerpoint/2010/main" val="924044410"/>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spTree>
    <p:extLst>
      <p:ext uri="{BB962C8B-B14F-4D97-AF65-F5344CB8AC3E}">
        <p14:creationId xmlns:p14="http://schemas.microsoft.com/office/powerpoint/2010/main" val="326496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7</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2020</a:t>
            </a:r>
          </a:p>
        </p:txBody>
      </p:sp>
      <p:graphicFrame>
        <p:nvGraphicFramePr>
          <p:cNvPr id="7" name="Diagram 8" descr="Cirkeldiagram"/>
          <p:cNvGraphicFramePr>
            <a:graphicFrameLocks/>
          </p:cNvGraphicFramePr>
          <p:nvPr>
            <p:extLst>
              <p:ext uri="{D42A27DB-BD31-4B8C-83A1-F6EECF244321}">
                <p14:modId xmlns:p14="http://schemas.microsoft.com/office/powerpoint/2010/main" val="1078885650"/>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 3" descr="En bild som visar person, personer, kvinna, bord"/>
          <p:cNvSpPr>
            <a:spLocks noGrp="1"/>
          </p:cNvSpPr>
          <p:nvPr>
            <p:ph type="pic" sz="quarter" idx="13"/>
          </p:nvPr>
        </p:nvSpPr>
        <p:spPr/>
      </p:sp>
      <p:pic>
        <p:nvPicPr>
          <p:cNvPr id="6" name="Platshållare för bild 4" descr="En bild som visar person, personer, kvinna, bord"/>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Tree>
    <p:extLst>
      <p:ext uri="{BB962C8B-B14F-4D97-AF65-F5344CB8AC3E}">
        <p14:creationId xmlns:p14="http://schemas.microsoft.com/office/powerpoint/2010/main" val="277442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F3A1DABF-CD59-47A1-8187-10F3203EF599}" type="slidenum">
              <a:rPr lang="sv-SE" smtClean="0"/>
              <a:pPr/>
              <a:t>9</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2020</a:t>
            </a:r>
          </a:p>
        </p:txBody>
      </p:sp>
      <p:graphicFrame>
        <p:nvGraphicFramePr>
          <p:cNvPr id="9" name="Diagram 10" descr="Stapeldiagram"/>
          <p:cNvGraphicFramePr>
            <a:graphicFrameLocks/>
          </p:cNvGraphicFramePr>
          <p:nvPr>
            <p:extLst>
              <p:ext uri="{D42A27DB-BD31-4B8C-83A1-F6EECF244321}">
                <p14:modId xmlns:p14="http://schemas.microsoft.com/office/powerpoint/2010/main" val="1906724110"/>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Tree>
    <p:extLst>
      <p:ext uri="{BB962C8B-B14F-4D97-AF65-F5344CB8AC3E}">
        <p14:creationId xmlns:p14="http://schemas.microsoft.com/office/powerpoint/2010/main" val="684884055"/>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3867</TotalTime>
  <Words>975</Words>
  <Application>Microsoft Office PowerPoint</Application>
  <PresentationFormat>Bildspel på skärmen (4:3)</PresentationFormat>
  <Paragraphs>148</Paragraphs>
  <Slides>20</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20</vt:i4>
      </vt:variant>
    </vt:vector>
  </HeadingPairs>
  <TitlesOfParts>
    <vt:vector size="26" baseType="lpstr">
      <vt:lpstr>Arial</vt:lpstr>
      <vt:lpstr>Calibri</vt:lpstr>
      <vt:lpstr>Century Gothic</vt:lpstr>
      <vt:lpstr>SoS-PPT-svensk</vt:lpstr>
      <vt:lpstr>Anpassad formgivning</vt:lpstr>
      <vt:lpstr>1_Anpassad formgivning</vt:lpstr>
      <vt:lpstr>Så tycker de äldre om äldreomsorgen 2020  </vt:lpstr>
      <vt:lpstr>Resultaten för er verksamhet/område</vt:lpstr>
      <vt:lpstr>Deltagare</vt:lpstr>
      <vt:lpstr>Resultatöversikt år 2020</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Om undersökningen</vt:lpstr>
      <vt:lpstr>Om undersökningen Vad tycker de äldre om äldreomsorgen? 2020</vt:lpstr>
      <vt:lpstr>PowerPoint-presentation</vt:lpstr>
      <vt:lpstr>Slutsida</vt:lpstr>
    </vt:vector>
  </TitlesOfParts>
  <Company>Socialstyrelsen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Dator</cp:lastModifiedBy>
  <cp:revision>319</cp:revision>
  <cp:lastPrinted>2014-08-07T08:24:06Z</cp:lastPrinted>
  <dcterms:created xsi:type="dcterms:W3CDTF">2014-06-27T06:29:47Z</dcterms:created>
  <dcterms:modified xsi:type="dcterms:W3CDTF">2020-10-06T10:12:00Z</dcterms:modified>
</cp:coreProperties>
</file>